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59" r:id="rId5"/>
    <p:sldId id="260" r:id="rId6"/>
    <p:sldId id="263" r:id="rId7"/>
    <p:sldId id="261" r:id="rId8"/>
    <p:sldId id="266" r:id="rId9"/>
    <p:sldId id="262" r:id="rId10"/>
    <p:sldId id="264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0A46"/>
    <a:srgbClr val="EB25C5"/>
    <a:srgbClr val="580849"/>
    <a:srgbClr val="FCA6CD"/>
    <a:srgbClr val="D47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62"/>
            <a:ext cx="2588212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323528" y="6422064"/>
            <a:ext cx="6624736" cy="365125"/>
          </a:xfrm>
          <a:prstGeom prst="rect">
            <a:avLst/>
          </a:prstGeom>
        </p:spPr>
        <p:txBody>
          <a:bodyPr vert="horz" lIns="0" rIns="0" bIns="0" anchor="b"/>
          <a:lstStyle>
            <a:defPPr>
              <a:defRPr lang="fr-FR"/>
            </a:defPPr>
            <a:lvl1pPr marL="0" algn="ctr" defTabSz="914400" rtl="0" eaLnBrk="1" latinLnBrk="0" hangingPunct="1">
              <a:defRPr kumimoji="0" sz="10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JOURNEE DMI</a:t>
            </a:r>
            <a:r>
              <a:rPr lang="fr-FR" baseline="0" dirty="0" smtClean="0"/>
              <a:t> </a:t>
            </a:r>
            <a:r>
              <a:rPr lang="fr-FR" dirty="0" smtClean="0"/>
              <a:t>OMEDIT NOUVELLE-AQUITAINE GUADELOUPE – 15 JANVIER 2020</a:t>
            </a:r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540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 eaLnBrk="1" latinLnBrk="0" hangingPunct="1"/>
            <a:r>
              <a:rPr lang="fr-FR" dirty="0" smtClean="0"/>
              <a:t>Modifiez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5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037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1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4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3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72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46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2E211E-53AC-4E35-ACA8-30D620C4891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" y="6470209"/>
            <a:ext cx="827584" cy="345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389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259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6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D323C9E-9D96-4CA1-AF79-7A036B41071F}" type="datetimeFigureOut">
              <a:rPr lang="fr-FR" smtClean="0"/>
              <a:t>13/01/2020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2E211E-53AC-4E35-ACA8-30D620C48912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1043608" y="6525344"/>
            <a:ext cx="6624736" cy="2087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JOURNEE DMI</a:t>
            </a:r>
            <a:r>
              <a:rPr lang="fr-FR" sz="1000" baseline="0" dirty="0" smtClean="0"/>
              <a:t> </a:t>
            </a:r>
            <a:r>
              <a:rPr lang="fr-FR" sz="1000" dirty="0" smtClean="0"/>
              <a:t>OMEDIT NOUVELLE-AQUITAINE GUADELOUPE – 15 JANVIER 2020</a:t>
            </a:r>
            <a:endParaRPr lang="fr-FR" sz="1000" dirty="0"/>
          </a:p>
        </p:txBody>
      </p:sp>
      <p:sp>
        <p:nvSpPr>
          <p:cNvPr id="13" name="Espace réservé du numéro de diapositive 5"/>
          <p:cNvSpPr txBox="1">
            <a:spLocks/>
          </p:cNvSpPr>
          <p:nvPr userDrawn="1"/>
        </p:nvSpPr>
        <p:spPr>
          <a:xfrm>
            <a:off x="8153400" y="6525344"/>
            <a:ext cx="595064" cy="26184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2E211E-53AC-4E35-ACA8-30D620C48912}" type="slidenum">
              <a:rPr lang="fr-FR" sz="1100" smtClean="0"/>
              <a:pPr/>
              <a:t>‹N°›</a:t>
            </a:fld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" y="6470209"/>
            <a:ext cx="827584" cy="345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3287960-0776-40D5-96BF-7CE3C9B9CF88}" type="datetimeFigureOut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13/01/2020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C94345-A281-44AB-B301-03D9FA274689}" type="slidenum">
              <a:rPr lang="fr-FR" smtClean="0">
                <a:solidFill>
                  <a:srgbClr val="D4D2D0">
                    <a:shade val="50000"/>
                  </a:srgbClr>
                </a:solidFill>
              </a:rPr>
              <a:pPr/>
              <a:t>‹N°›</a:t>
            </a:fld>
            <a:endParaRPr lang="fr-FR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1043608" y="6525344"/>
            <a:ext cx="6624736" cy="20875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>
                <a:solidFill>
                  <a:srgbClr val="002060"/>
                </a:solidFill>
              </a:rPr>
              <a:t>JOURNEE DMI OMEDIT NOUVELLE-AQUITAINE GUADELOUPE – 15 JANVIER 2020</a:t>
            </a:r>
            <a:endParaRPr lang="fr-FR" sz="1000" dirty="0">
              <a:solidFill>
                <a:srgbClr val="002060"/>
              </a:solidFill>
            </a:endParaRPr>
          </a:p>
        </p:txBody>
      </p:sp>
      <p:sp>
        <p:nvSpPr>
          <p:cNvPr id="13" name="Espace réservé du numéro de diapositive 5"/>
          <p:cNvSpPr txBox="1">
            <a:spLocks/>
          </p:cNvSpPr>
          <p:nvPr userDrawn="1"/>
        </p:nvSpPr>
        <p:spPr>
          <a:xfrm>
            <a:off x="8153400" y="6525344"/>
            <a:ext cx="595064" cy="26184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2E211E-53AC-4E35-ACA8-30D620C48912}" type="slidenum">
              <a:rPr lang="fr-FR" sz="1100" smtClean="0">
                <a:solidFill>
                  <a:srgbClr val="002060"/>
                </a:solidFill>
              </a:rPr>
              <a:pPr/>
              <a:t>‹N°›</a:t>
            </a:fld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9" y="6470209"/>
            <a:ext cx="827584" cy="345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7615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6480048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 smtClean="0">
                <a:solidFill>
                  <a:schemeClr val="tx1"/>
                </a:solidFill>
                <a:effectLst/>
              </a:rPr>
              <a:t>Experience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chu bordeaux </a:t>
            </a:r>
            <a:br>
              <a:rPr lang="fr-FR" dirty="0" smtClean="0">
                <a:solidFill>
                  <a:schemeClr val="tx1"/>
                </a:solidFill>
                <a:effectLst/>
              </a:rPr>
            </a:br>
            <a:r>
              <a:rPr lang="fr-FR" dirty="0" err="1" smtClean="0">
                <a:solidFill>
                  <a:schemeClr val="tx1"/>
                </a:solidFill>
                <a:effectLst/>
              </a:rPr>
              <a:t>securisation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circuit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tracabilite</a:t>
            </a:r>
            <a:r>
              <a:rPr lang="fr-FR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dirty="0" err="1" smtClean="0">
                <a:solidFill>
                  <a:schemeClr val="tx1"/>
                </a:solidFill>
                <a:effectLst/>
              </a:rPr>
              <a:t>dmi</a:t>
            </a:r>
            <a:endParaRPr lang="fr-FR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5229200"/>
            <a:ext cx="6480048" cy="816496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 smtClean="0"/>
              <a:t>Caroline BAUDET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83869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Avancée du projet à ce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5112568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Logistique : </a:t>
            </a:r>
          </a:p>
          <a:p>
            <a:pPr lvl="1"/>
            <a:r>
              <a:rPr lang="fr-FR" dirty="0" smtClean="0">
                <a:solidFill>
                  <a:srgbClr val="EB25C5"/>
                </a:solidFill>
              </a:rPr>
              <a:t>Site de Haut </a:t>
            </a:r>
            <a:r>
              <a:rPr lang="fr-FR" dirty="0" err="1" smtClean="0">
                <a:solidFill>
                  <a:srgbClr val="EB25C5"/>
                </a:solidFill>
              </a:rPr>
              <a:t>Léveque</a:t>
            </a:r>
            <a:r>
              <a:rPr lang="fr-FR" dirty="0" smtClean="0">
                <a:solidFill>
                  <a:srgbClr val="EB25C5"/>
                </a:solidFill>
              </a:rPr>
              <a:t> : 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Un circuit logistique dédié aux DMI a été mis en place avec prise en compte des urgences. 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Depuis </a:t>
            </a:r>
            <a:r>
              <a:rPr lang="fr-FR" u="sng" dirty="0" smtClean="0">
                <a:solidFill>
                  <a:srgbClr val="002060"/>
                </a:solidFill>
              </a:rPr>
              <a:t>Mai 2019</a:t>
            </a:r>
            <a:r>
              <a:rPr lang="fr-FR" dirty="0" smtClean="0">
                <a:solidFill>
                  <a:srgbClr val="002060"/>
                </a:solidFill>
              </a:rPr>
              <a:t>: réception des DMI par préparateur en pharmacie. </a:t>
            </a:r>
          </a:p>
          <a:p>
            <a:pPr lvl="3"/>
            <a:r>
              <a:rPr lang="fr-FR" dirty="0" smtClean="0">
                <a:solidFill>
                  <a:srgbClr val="002060"/>
                </a:solidFill>
              </a:rPr>
              <a:t>Contrôle, gestion des litiges, gestion des retours fournisseurs</a:t>
            </a:r>
          </a:p>
          <a:p>
            <a:pPr lvl="3"/>
            <a:r>
              <a:rPr lang="fr-FR" dirty="0" smtClean="0">
                <a:solidFill>
                  <a:srgbClr val="002060"/>
                </a:solidFill>
              </a:rPr>
              <a:t>Envoi des DMI en </a:t>
            </a:r>
            <a:r>
              <a:rPr lang="fr-FR" dirty="0" err="1" smtClean="0">
                <a:solidFill>
                  <a:srgbClr val="002060"/>
                </a:solidFill>
              </a:rPr>
              <a:t>rolls</a:t>
            </a:r>
            <a:r>
              <a:rPr lang="fr-FR" dirty="0" smtClean="0">
                <a:solidFill>
                  <a:srgbClr val="002060"/>
                </a:solidFill>
              </a:rPr>
              <a:t> / armoires sécurisées pour chacun des BO et PT</a:t>
            </a:r>
          </a:p>
          <a:p>
            <a:pPr lvl="3"/>
            <a:r>
              <a:rPr lang="fr-FR" dirty="0" smtClean="0">
                <a:solidFill>
                  <a:srgbClr val="002060"/>
                </a:solidFill>
              </a:rPr>
              <a:t>Lieux de livraisons bien identifiés pour chaque BO/PT</a:t>
            </a:r>
          </a:p>
          <a:p>
            <a:pPr lvl="3"/>
            <a:r>
              <a:rPr lang="fr-FR" dirty="0" smtClean="0">
                <a:solidFill>
                  <a:srgbClr val="002060"/>
                </a:solidFill>
              </a:rPr>
              <a:t>Traçabilité logistique mise en place (papier)</a:t>
            </a:r>
          </a:p>
          <a:p>
            <a:pPr lvl="3"/>
            <a:r>
              <a:rPr lang="fr-FR" dirty="0" smtClean="0">
                <a:solidFill>
                  <a:srgbClr val="002060"/>
                </a:solidFill>
              </a:rPr>
              <a:t>Référents logistiques désignés</a:t>
            </a:r>
          </a:p>
          <a:p>
            <a:pPr lvl="3"/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8" t="14943" r="11451" b="16050"/>
          <a:stretch/>
        </p:blipFill>
        <p:spPr bwMode="auto">
          <a:xfrm>
            <a:off x="5413818" y="2564904"/>
            <a:ext cx="3730182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e 2"/>
          <p:cNvGrpSpPr/>
          <p:nvPr/>
        </p:nvGrpSpPr>
        <p:grpSpPr>
          <a:xfrm>
            <a:off x="107505" y="137921"/>
            <a:ext cx="5306313" cy="6480720"/>
            <a:chOff x="-29311" y="281582"/>
            <a:chExt cx="8813780" cy="6531794"/>
          </a:xfrm>
        </p:grpSpPr>
        <p:sp>
          <p:nvSpPr>
            <p:cNvPr id="4" name="ZoneTexte 3"/>
            <p:cNvSpPr txBox="1"/>
            <p:nvPr/>
          </p:nvSpPr>
          <p:spPr>
            <a:xfrm>
              <a:off x="3023828" y="303039"/>
              <a:ext cx="3312368" cy="461665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/>
                <a:t>Pharmacie</a:t>
              </a:r>
              <a:endParaRPr lang="fr-FR" sz="2400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59532" y="281582"/>
              <a:ext cx="2232249" cy="744485"/>
            </a:xfrm>
            <a:prstGeom prst="rect">
              <a:avLst/>
            </a:prstGeom>
            <a:solidFill>
              <a:schemeClr val="accent6">
                <a:tint val="1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sz="1400" dirty="0" smtClean="0">
                  <a:solidFill>
                    <a:srgbClr val="0070C0"/>
                  </a:solidFill>
                </a:rPr>
                <a:t>Livraison DMI par transporteurs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cxnSp>
          <p:nvCxnSpPr>
            <p:cNvPr id="6" name="Connecteur droit avec flèche 5"/>
            <p:cNvCxnSpPr>
              <a:endCxn id="4" idx="1"/>
            </p:cNvCxnSpPr>
            <p:nvPr/>
          </p:nvCxnSpPr>
          <p:spPr>
            <a:xfrm>
              <a:off x="2663788" y="533871"/>
              <a:ext cx="36004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7" name="Ellipse 6"/>
            <p:cNvSpPr/>
            <p:nvPr/>
          </p:nvSpPr>
          <p:spPr>
            <a:xfrm>
              <a:off x="-29311" y="1476828"/>
              <a:ext cx="2945128" cy="1448116"/>
            </a:xfrm>
            <a:prstGeom prst="ellipse">
              <a:avLst/>
            </a:prstGeom>
            <a:solidFill>
              <a:schemeClr val="bg1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Réception  </a:t>
              </a:r>
              <a:r>
                <a:rPr lang="fr-FR" sz="1400" dirty="0" err="1" smtClean="0">
                  <a:solidFill>
                    <a:srgbClr val="0070C0"/>
                  </a:solidFill>
                </a:rPr>
                <a:t>préparatreur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3447580" y="1628800"/>
              <a:ext cx="2663807" cy="1368152"/>
            </a:xfrm>
            <a:prstGeom prst="ellipse">
              <a:avLst/>
            </a:prstGeom>
            <a:solidFill>
              <a:schemeClr val="bg1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Préparation armoires 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915816" y="3933056"/>
              <a:ext cx="3240360" cy="430887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200" dirty="0" smtClean="0"/>
                <a:t>Plateforme logistique</a:t>
              </a:r>
              <a:endParaRPr lang="fr-FR" sz="22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411760" y="5230361"/>
              <a:ext cx="4320480" cy="430887"/>
            </a:xfrm>
            <a:prstGeom prst="rect">
              <a:avLst/>
            </a:prstGeom>
            <a:solidFill>
              <a:srgbClr val="D47F76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2200" dirty="0" smtClean="0"/>
                <a:t>Bloc opératoire / plateau technique</a:t>
              </a:r>
              <a:endParaRPr lang="fr-FR" sz="2200" dirty="0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843808" y="5898976"/>
              <a:ext cx="3384376" cy="9144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solidFill>
                    <a:srgbClr val="0070C0"/>
                  </a:solidFill>
                </a:rPr>
                <a:t>Rangement DMI arsenaux</a:t>
              </a:r>
              <a:endParaRPr lang="fr-FR" sz="16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12" name="Connecteur droit 11"/>
            <p:cNvCxnSpPr>
              <a:stCxn id="4" idx="2"/>
              <a:endCxn id="7" idx="7"/>
            </p:cNvCxnSpPr>
            <p:nvPr/>
          </p:nvCxnSpPr>
          <p:spPr>
            <a:xfrm flipH="1">
              <a:off x="2484513" y="764704"/>
              <a:ext cx="2195498" cy="924196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" name="Ellipse 12"/>
            <p:cNvSpPr/>
            <p:nvPr/>
          </p:nvSpPr>
          <p:spPr>
            <a:xfrm>
              <a:off x="6408206" y="1688899"/>
              <a:ext cx="2376263" cy="1236045"/>
            </a:xfrm>
            <a:prstGeom prst="ellipse">
              <a:avLst/>
            </a:prstGeom>
            <a:solidFill>
              <a:schemeClr val="bg1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Gestion des litiges</a:t>
              </a:r>
            </a:p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Et autres soucis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cxnSp>
          <p:nvCxnSpPr>
            <p:cNvPr id="14" name="Connecteur droit 13"/>
            <p:cNvCxnSpPr>
              <a:stCxn id="4" idx="2"/>
            </p:cNvCxnSpPr>
            <p:nvPr/>
          </p:nvCxnSpPr>
          <p:spPr>
            <a:xfrm>
              <a:off x="4680012" y="764704"/>
              <a:ext cx="0" cy="864096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4680011" y="801580"/>
              <a:ext cx="2664296" cy="82722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>
              <a:stCxn id="7" idx="6"/>
              <a:endCxn id="8" idx="2"/>
            </p:cNvCxnSpPr>
            <p:nvPr/>
          </p:nvCxnSpPr>
          <p:spPr>
            <a:xfrm>
              <a:off x="2915818" y="2200887"/>
              <a:ext cx="531762" cy="1119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>
              <a:stCxn id="13" idx="2"/>
              <a:endCxn id="8" idx="6"/>
            </p:cNvCxnSpPr>
            <p:nvPr/>
          </p:nvCxnSpPr>
          <p:spPr>
            <a:xfrm flipH="1">
              <a:off x="6111387" y="2306922"/>
              <a:ext cx="296819" cy="59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4603857" y="2996952"/>
              <a:ext cx="0" cy="1008112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19" name="Rectangle à coins arrondis 18"/>
            <p:cNvSpPr/>
            <p:nvPr/>
          </p:nvSpPr>
          <p:spPr>
            <a:xfrm>
              <a:off x="1283900" y="3215943"/>
              <a:ext cx="2160240" cy="576063"/>
            </a:xfrm>
            <a:prstGeom prst="roundRect">
              <a:avLst/>
            </a:prstGeom>
            <a:solidFill>
              <a:schemeClr val="bg2">
                <a:lumMod val="85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Equipe logistique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4644008" y="4365104"/>
              <a:ext cx="0" cy="865257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21" name="Rectangle à coins arrondis 20"/>
            <p:cNvSpPr/>
            <p:nvPr/>
          </p:nvSpPr>
          <p:spPr>
            <a:xfrm>
              <a:off x="1691680" y="4509121"/>
              <a:ext cx="2160240" cy="576063"/>
            </a:xfrm>
            <a:prstGeom prst="roundRect">
              <a:avLst/>
            </a:prstGeom>
            <a:solidFill>
              <a:schemeClr val="bg2">
                <a:lumMod val="85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rgbClr val="0070C0"/>
                  </a:solidFill>
                </a:rPr>
                <a:t>Equipe logistique</a:t>
              </a:r>
              <a:endParaRPr lang="fr-FR" sz="1400" dirty="0">
                <a:solidFill>
                  <a:srgbClr val="0070C0"/>
                </a:solidFill>
              </a:endParaRPr>
            </a:p>
          </p:txBody>
        </p:sp>
        <p:pic>
          <p:nvPicPr>
            <p:cNvPr id="22" name="Picture 2" descr="https://labelians.fr/media/catalog/product/cache/926507dc7f93631a094422215b778fe0/1/4/14033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9589" y="3058249"/>
              <a:ext cx="1242568" cy="8748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https://labelians.fr/media/catalog/product/cache/926507dc7f93631a094422215b778fe0/1/4/1403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040" y="4426402"/>
              <a:ext cx="1476166" cy="803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221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Avancée du projet à ce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003232" cy="5400600"/>
          </a:xfrm>
        </p:spPr>
        <p:txBody>
          <a:bodyPr/>
          <a:lstStyle/>
          <a:p>
            <a:r>
              <a:rPr lang="fr-FR" u="sng" dirty="0" smtClean="0">
                <a:solidFill>
                  <a:srgbClr val="0070C0"/>
                </a:solidFill>
              </a:rPr>
              <a:t>Bilan pour le site de Haut </a:t>
            </a:r>
            <a:r>
              <a:rPr lang="fr-FR" u="sng" dirty="0" err="1" smtClean="0">
                <a:solidFill>
                  <a:srgbClr val="0070C0"/>
                </a:solidFill>
              </a:rPr>
              <a:t>Léveque</a:t>
            </a:r>
            <a:r>
              <a:rPr lang="fr-FR" u="sng" dirty="0" smtClean="0">
                <a:solidFill>
                  <a:srgbClr val="0070C0"/>
                </a:solidFill>
              </a:rPr>
              <a:t>: </a:t>
            </a:r>
          </a:p>
          <a:p>
            <a:endParaRPr lang="fr-FR" dirty="0" smtClean="0">
              <a:solidFill>
                <a:srgbClr val="0070C0"/>
              </a:solidFill>
            </a:endParaRPr>
          </a:p>
          <a:p>
            <a:pPr lvl="1"/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Relation de confiance et partenariat avec les équipes s’est installée.</a:t>
            </a:r>
          </a:p>
          <a:p>
            <a:pPr lvl="1"/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Grande satisfaction des équipes et de ce nouveau circuit.  </a:t>
            </a:r>
            <a:endParaRPr lang="fr-FR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/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Tous les inventaires ont été mis à jour et les dépôts sont propres</a:t>
            </a:r>
          </a:p>
          <a:p>
            <a:pPr marL="448056" lvl="1" indent="0">
              <a:buNone/>
            </a:pPr>
            <a:endParaRPr lang="fr-FR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48056" lvl="1" indent="0">
              <a:buNone/>
            </a:pPr>
            <a:r>
              <a:rPr lang="fr-FR" b="1" dirty="0" smtClean="0">
                <a:solidFill>
                  <a:srgbClr val="EB25C5"/>
                </a:solidFill>
              </a:rPr>
              <a:t>Il ne manque plus que le logiciel pour avoir un circuit de traçabilité complet. </a:t>
            </a:r>
            <a:endParaRPr lang="fr-FR" b="1" dirty="0">
              <a:solidFill>
                <a:srgbClr val="EB25C5"/>
              </a:solidFill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Avancée du projet à ce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Sites Pellegrin et Saint André: </a:t>
            </a:r>
          </a:p>
          <a:p>
            <a:pPr lvl="1"/>
            <a:r>
              <a:rPr lang="fr-FR" dirty="0" smtClean="0">
                <a:solidFill>
                  <a:srgbClr val="560A46"/>
                </a:solidFill>
              </a:rPr>
              <a:t>Travaux création antenne de pharmacie DM prévus 1</a:t>
            </a:r>
            <a:r>
              <a:rPr lang="fr-FR" baseline="30000" dirty="0" smtClean="0">
                <a:solidFill>
                  <a:srgbClr val="560A46"/>
                </a:solidFill>
              </a:rPr>
              <a:t>er</a:t>
            </a:r>
            <a:r>
              <a:rPr lang="fr-FR" dirty="0" smtClean="0">
                <a:solidFill>
                  <a:srgbClr val="560A46"/>
                </a:solidFill>
              </a:rPr>
              <a:t> semestre 2020. </a:t>
            </a:r>
          </a:p>
          <a:p>
            <a:pPr lvl="1"/>
            <a:r>
              <a:rPr lang="fr-FR" dirty="0" smtClean="0">
                <a:solidFill>
                  <a:srgbClr val="560A46"/>
                </a:solidFill>
              </a:rPr>
              <a:t>Circuit logistique dédié aux DMI en cours de construction en partenariat avec le service logistique et les interlocuteurs des BO et PT. </a:t>
            </a:r>
          </a:p>
          <a:p>
            <a:pPr lvl="1"/>
            <a:r>
              <a:rPr lang="fr-FR" dirty="0" smtClean="0">
                <a:solidFill>
                  <a:srgbClr val="560A46"/>
                </a:solidFill>
              </a:rPr>
              <a:t>Inventaires en cours : </a:t>
            </a:r>
          </a:p>
          <a:p>
            <a:pPr lvl="2"/>
            <a:r>
              <a:rPr lang="fr-FR" dirty="0" smtClean="0">
                <a:solidFill>
                  <a:srgbClr val="560A46"/>
                </a:solidFill>
              </a:rPr>
              <a:t>À ce jour: 9 bloc opératoires faits (dont le bloc orthopédie et le bloc des urgences)</a:t>
            </a:r>
          </a:p>
          <a:p>
            <a:pPr lvl="2"/>
            <a:r>
              <a:rPr lang="fr-FR" dirty="0" smtClean="0">
                <a:solidFill>
                  <a:srgbClr val="560A46"/>
                </a:solidFill>
              </a:rPr>
              <a:t>NB : gros travail de nettoyage pour les préparateurs. </a:t>
            </a:r>
            <a:endParaRPr lang="fr-FR" dirty="0">
              <a:solidFill>
                <a:srgbClr val="560A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En conclusion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352928" cy="561662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La mise en place des inventaires et du nettoyage des ces inventaires est très apprécié par les BO/PT. </a:t>
            </a:r>
          </a:p>
          <a:p>
            <a:r>
              <a:rPr lang="fr-FR" dirty="0" smtClean="0"/>
              <a:t>L’équipe des préparateurs est très bien intégrée au sein de l’équipe pharmaceutique et des équipes des BO</a:t>
            </a:r>
          </a:p>
          <a:p>
            <a:r>
              <a:rPr lang="fr-FR" dirty="0" smtClean="0"/>
              <a:t>Les BO/PT du site de Pellegrin sont impatients de la mise en place de la réception des DMI par la pharmacie: </a:t>
            </a:r>
          </a:p>
          <a:p>
            <a:pPr lvl="1"/>
            <a:r>
              <a:rPr lang="fr-FR" dirty="0" smtClean="0">
                <a:solidFill>
                  <a:srgbClr val="580849"/>
                </a:solidFill>
                <a:latin typeface="Calibri"/>
              </a:rPr>
              <a:t>Suppression des erreurs de livraison</a:t>
            </a:r>
          </a:p>
          <a:p>
            <a:pPr lvl="1"/>
            <a:r>
              <a:rPr lang="fr-FR" dirty="0" smtClean="0">
                <a:solidFill>
                  <a:srgbClr val="580849"/>
                </a:solidFill>
                <a:latin typeface="Calibri"/>
              </a:rPr>
              <a:t>Gestion des litiges et autres problèmes</a:t>
            </a:r>
            <a:endParaRPr lang="fr-FR" dirty="0" smtClean="0">
              <a:solidFill>
                <a:srgbClr val="580849"/>
              </a:solidFill>
            </a:endParaRPr>
          </a:p>
          <a:p>
            <a:r>
              <a:rPr lang="fr-FR" dirty="0" smtClean="0">
                <a:solidFill>
                  <a:srgbClr val="EB25C5"/>
                </a:solidFill>
              </a:rPr>
              <a:t>Arrivée du logiciel très attendue !!!!!</a:t>
            </a:r>
            <a:endParaRPr lang="fr-FR" dirty="0">
              <a:solidFill>
                <a:srgbClr val="EB25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7470648" cy="11430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560A46"/>
                </a:solidFill>
              </a:rPr>
              <a:t>Discussion </a:t>
            </a:r>
            <a:endParaRPr lang="fr-FR" b="1" dirty="0">
              <a:solidFill>
                <a:srgbClr val="560A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PRESENTATION CHU BORDEAUX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485740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3 sites géographiques distincts: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Haut </a:t>
            </a:r>
            <a:r>
              <a:rPr lang="fr-FR" dirty="0" err="1" smtClean="0">
                <a:solidFill>
                  <a:srgbClr val="0070C0"/>
                </a:solidFill>
              </a:rPr>
              <a:t>Léveque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6 BO et PT): cardio, thoracique, digestif, radio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Saint André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( 3 BO/PT): cardio, radio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Pellegrin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 ( 16 BO /PT): autres spécialités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2676 lits 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&gt; 200 interventions / jour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Nombre de DMI posés par an: 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115 000 en 2019 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(toutes spécialités)</a:t>
            </a:r>
          </a:p>
          <a:p>
            <a:pPr lvl="1"/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Moy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fr-FR" dirty="0" smtClean="0">
                <a:solidFill>
                  <a:srgbClr val="FF0000"/>
                </a:solidFill>
              </a:rPr>
              <a:t>300 à 400 DMI posés par jour</a:t>
            </a:r>
          </a:p>
          <a:p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1 pharmacie des dispositifs médicaux</a:t>
            </a:r>
          </a:p>
          <a:p>
            <a:pPr lvl="1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Basée à Haut </a:t>
            </a:r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Léveque</a:t>
            </a:r>
            <a:endParaRPr lang="fr-F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Gestion centralisée de tous les DM et DMI du CHU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481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Problématiques du CHU vis-à-vis de la réglementation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1" y="1340768"/>
            <a:ext cx="8501873" cy="4248472"/>
          </a:xfrm>
        </p:spPr>
        <p:txBody>
          <a:bodyPr/>
          <a:lstStyle/>
          <a:p>
            <a:r>
              <a:rPr lang="fr-FR" sz="2400" u="sng" dirty="0" smtClean="0"/>
              <a:t>1 seule </a:t>
            </a:r>
            <a:r>
              <a:rPr lang="fr-FR" sz="2400" dirty="0" smtClean="0"/>
              <a:t>pharmacie des DM centralisée pour </a:t>
            </a:r>
            <a:r>
              <a:rPr lang="fr-FR" sz="2400" u="sng" dirty="0" smtClean="0"/>
              <a:t>3 sites </a:t>
            </a:r>
            <a:r>
              <a:rPr lang="fr-FR" sz="2400" dirty="0" smtClean="0"/>
              <a:t>géographiques dont 2 avec une grosse activité</a:t>
            </a:r>
          </a:p>
          <a:p>
            <a:r>
              <a:rPr lang="fr-FR" sz="2400" dirty="0" smtClean="0"/>
              <a:t>Livraisons des DMI directement dans les BO et PT sur les sites de Pellegrin et Saint André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Pas de réception informatique (numéros de lot / série) des DMI par la pharmacie 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Pas de gestion informatique des dépôts et stocks de DM</a:t>
            </a:r>
            <a:r>
              <a:rPr lang="fr-FR" dirty="0" smtClean="0">
                <a:solidFill>
                  <a:schemeClr val="tx2">
                    <a:lumMod val="25000"/>
                  </a:schemeClr>
                </a:solidFill>
              </a:rPr>
              <a:t>I</a:t>
            </a:r>
          </a:p>
          <a:p>
            <a:pPr lvl="1"/>
            <a:r>
              <a:rPr lang="fr-FR" dirty="0" smtClean="0">
                <a:solidFill>
                  <a:schemeClr val="tx2">
                    <a:lumMod val="25000"/>
                  </a:schemeClr>
                </a:solidFill>
              </a:rPr>
              <a:t>Erreurs d’adresses de livraison, litiges…</a:t>
            </a:r>
          </a:p>
          <a:p>
            <a:pPr lvl="1"/>
            <a:r>
              <a:rPr lang="fr-FR" dirty="0" smtClean="0">
                <a:solidFill>
                  <a:schemeClr val="tx2">
                    <a:lumMod val="25000"/>
                  </a:schemeClr>
                </a:solidFill>
              </a:rPr>
              <a:t>Écarts sur inventaires : nombreuses causes… </a:t>
            </a:r>
            <a:endParaRPr lang="fr-FR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851920" y="5621878"/>
            <a:ext cx="5107639" cy="1236122"/>
          </a:xfrm>
          <a:prstGeom prst="ellipse">
            <a:avLst/>
          </a:prstGeom>
          <a:solidFill>
            <a:srgbClr val="FCA6CD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EB25C5"/>
                </a:solidFill>
              </a:rPr>
              <a:t>Non conforme par rapport à la réglementation !</a:t>
            </a:r>
            <a:endParaRPr lang="fr-FR" sz="2000" b="1" dirty="0">
              <a:solidFill>
                <a:srgbClr val="EB25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Problématiques du CHU vis-à-vis de la réglementation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5255"/>
            <a:ext cx="7787208" cy="3773016"/>
          </a:xfrm>
        </p:spPr>
        <p:txBody>
          <a:bodyPr/>
          <a:lstStyle/>
          <a:p>
            <a:r>
              <a:rPr lang="fr-FR" sz="2400" dirty="0" smtClean="0"/>
              <a:t>Traçabilité d’implantation des DMI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Blocs opératoires: sur </a:t>
            </a:r>
            <a:r>
              <a:rPr lang="fr-FR" sz="2400" dirty="0" err="1" smtClean="0">
                <a:solidFill>
                  <a:schemeClr val="tx2">
                    <a:lumMod val="25000"/>
                  </a:schemeClr>
                </a:solidFill>
              </a:rPr>
              <a:t>Opera</a:t>
            </a:r>
            <a:endParaRPr lang="fr-FR" sz="2400" dirty="0" smtClean="0">
              <a:solidFill>
                <a:schemeClr val="tx2">
                  <a:lumMod val="25000"/>
                </a:schemeClr>
              </a:solidFill>
            </a:endParaRP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Plateaux techniques interventionnels: </a:t>
            </a:r>
            <a:r>
              <a:rPr lang="fr-FR" sz="2400" dirty="0" err="1" smtClean="0">
                <a:solidFill>
                  <a:schemeClr val="tx2">
                    <a:lumMod val="25000"/>
                  </a:schemeClr>
                </a:solidFill>
              </a:rPr>
              <a:t>Dxcare</a:t>
            </a:r>
            <a:endParaRPr lang="fr-FR" dirty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fr-FR" b="1" dirty="0" smtClean="0">
                <a:solidFill>
                  <a:schemeClr val="tx2">
                    <a:lumMod val="25000"/>
                  </a:schemeClr>
                </a:solidFill>
              </a:rPr>
              <a:t>MAIS: 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Beaucoup de retranscriptions manuelles : sources d’erreur et d’oubli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Pas de lecteurs douchettes adaptés</a:t>
            </a:r>
          </a:p>
          <a:p>
            <a:pPr lvl="1"/>
            <a:r>
              <a:rPr lang="fr-FR" sz="2400" dirty="0" smtClean="0">
                <a:solidFill>
                  <a:schemeClr val="tx2">
                    <a:lumMod val="25000"/>
                  </a:schemeClr>
                </a:solidFill>
              </a:rPr>
              <a:t>Lourdeur des logiciels </a:t>
            </a:r>
            <a:endParaRPr lang="fr-FR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779912" y="5328271"/>
            <a:ext cx="4968552" cy="1080120"/>
          </a:xfrm>
          <a:prstGeom prst="ellipse">
            <a:avLst/>
          </a:prstGeom>
          <a:solidFill>
            <a:srgbClr val="FCA6CD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EB25C5"/>
                </a:solidFill>
              </a:rPr>
              <a:t>Problème d’exhaustivité de la traçabilité </a:t>
            </a:r>
            <a:endParaRPr lang="fr-FR" sz="2000" b="1" dirty="0">
              <a:solidFill>
                <a:srgbClr val="EB25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Problématiques du CHU vis-à-vis de la réglementation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Gestion et commandes des DMI: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Commandes passées sur </a:t>
            </a:r>
            <a:r>
              <a:rPr lang="fr-FR" dirty="0" err="1" smtClean="0">
                <a:solidFill>
                  <a:srgbClr val="002060"/>
                </a:solidFill>
              </a:rPr>
              <a:t>Cpage</a:t>
            </a:r>
            <a:endParaRPr lang="fr-FR" dirty="0" smtClean="0">
              <a:solidFill>
                <a:srgbClr val="002060"/>
              </a:solidFill>
            </a:endParaRP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Pas d’interface informatique entre </a:t>
            </a:r>
            <a:r>
              <a:rPr lang="fr-FR" dirty="0" err="1" smtClean="0">
                <a:solidFill>
                  <a:srgbClr val="002060"/>
                </a:solidFill>
              </a:rPr>
              <a:t>Cpage</a:t>
            </a:r>
            <a:r>
              <a:rPr lang="fr-FR" dirty="0" smtClean="0">
                <a:solidFill>
                  <a:srgbClr val="002060"/>
                </a:solidFill>
              </a:rPr>
              <a:t> et dossier patient informatisé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Beaucoup de saisies manuelles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Source d’erreurs et d’oublis. </a:t>
            </a:r>
          </a:p>
          <a:p>
            <a:pPr lvl="1"/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00B050"/>
                </a:solidFill>
              </a:rPr>
              <a:t>Projet: sécurisation du circuit de traçabilité des DMI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896544"/>
          </a:xfrm>
        </p:spPr>
        <p:txBody>
          <a:bodyPr>
            <a:normAutofit lnSpcReduction="10000"/>
          </a:bodyPr>
          <a:lstStyle/>
          <a:p>
            <a:r>
              <a:rPr lang="fr-FR" sz="2800" b="1" u="sng" dirty="0" smtClean="0"/>
              <a:t>Projet :</a:t>
            </a:r>
            <a:r>
              <a:rPr lang="fr-FR" sz="2800" dirty="0" smtClean="0"/>
              <a:t> inscrit au plan d’établissement 2016-2020. 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Réception pharmaceutique </a:t>
            </a:r>
            <a:r>
              <a:rPr lang="fr-FR" dirty="0" smtClean="0">
                <a:solidFill>
                  <a:srgbClr val="002060"/>
                </a:solidFill>
              </a:rPr>
              <a:t>de tous les DMI 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DMI de Haut </a:t>
            </a:r>
            <a:r>
              <a:rPr lang="fr-FR" dirty="0" err="1" smtClean="0">
                <a:solidFill>
                  <a:srgbClr val="002060"/>
                </a:solidFill>
              </a:rPr>
              <a:t>Léveque</a:t>
            </a:r>
            <a:r>
              <a:rPr lang="fr-FR" dirty="0" smtClean="0">
                <a:solidFill>
                  <a:srgbClr val="002060"/>
                </a:solidFill>
              </a:rPr>
              <a:t>: réception à la pharmacie des DM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DMI de Pellegrin et Saint André: création d’une antenne de pharmacie des DM à Pellegrin. 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Acquisition logiciel </a:t>
            </a:r>
            <a:r>
              <a:rPr lang="fr-FR" dirty="0" smtClean="0">
                <a:solidFill>
                  <a:srgbClr val="002060"/>
                </a:solidFill>
              </a:rPr>
              <a:t>de gestion des dépôts et stocks de DMI : Gildas (KLS)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Recrutement</a:t>
            </a:r>
            <a:r>
              <a:rPr lang="fr-FR" dirty="0" smtClean="0">
                <a:solidFill>
                  <a:srgbClr val="002060"/>
                </a:solidFill>
              </a:rPr>
              <a:t> de 4 préparateurs en pharmacie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69280" y="515162"/>
            <a:ext cx="4465638" cy="707886"/>
          </a:xfrm>
          <a:prstGeom prst="rect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000" b="1" dirty="0">
                <a:solidFill>
                  <a:srgbClr val="0070C0"/>
                </a:solidFill>
              </a:rPr>
              <a:t>C PAGE</a:t>
            </a:r>
          </a:p>
          <a:p>
            <a:pPr algn="ctr">
              <a:defRPr/>
            </a:pPr>
            <a:r>
              <a:rPr lang="fr-FR" sz="2000" dirty="0">
                <a:solidFill>
                  <a:srgbClr val="0070C0"/>
                </a:solidFill>
              </a:rPr>
              <a:t> (logiciel GEF)</a:t>
            </a:r>
            <a:r>
              <a:rPr lang="fr-FR" sz="20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411363" y="3882530"/>
            <a:ext cx="230505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2000" b="1" dirty="0" smtClean="0">
                <a:solidFill>
                  <a:srgbClr val="0070C0"/>
                </a:solidFill>
              </a:rPr>
              <a:t>DXCARE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rgbClr val="0070C0"/>
                </a:solidFill>
              </a:rPr>
              <a:t>(dossier patient informatisé, traça DMI pour les PT)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36099" y="3848557"/>
            <a:ext cx="2880317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000" b="1" dirty="0" smtClean="0">
                <a:solidFill>
                  <a:srgbClr val="0070C0"/>
                </a:solidFill>
              </a:rPr>
              <a:t>OPERA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rgbClr val="0070C0"/>
                </a:solidFill>
              </a:rPr>
              <a:t>(logiciel de BO, traça DMI pour les BO)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35696" y="2131446"/>
            <a:ext cx="4927390" cy="92333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2060"/>
                </a:solidFill>
              </a:rPr>
              <a:t>Logiciel de gestion de stock et </a:t>
            </a:r>
            <a:r>
              <a:rPr lang="fr-FR" b="1" dirty="0" smtClean="0">
                <a:solidFill>
                  <a:srgbClr val="002060"/>
                </a:solidFill>
              </a:rPr>
              <a:t>dépôts DMI</a:t>
            </a:r>
          </a:p>
          <a:p>
            <a:pPr algn="ctr">
              <a:defRPr/>
            </a:pPr>
            <a:r>
              <a:rPr lang="fr-FR" b="1" dirty="0" smtClean="0">
                <a:solidFill>
                  <a:srgbClr val="002060"/>
                </a:solidFill>
              </a:rPr>
              <a:t>Gildas (module traçabilité DMI)</a:t>
            </a:r>
          </a:p>
          <a:p>
            <a:pPr algn="ctr">
              <a:defRPr/>
            </a:pPr>
            <a:endParaRPr lang="fr-FR" b="1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3563888" y="3054776"/>
            <a:ext cx="1" cy="792088"/>
          </a:xfrm>
          <a:prstGeom prst="straightConnector1">
            <a:avLst/>
          </a:prstGeom>
          <a:ln w="317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3567399" y="1196752"/>
            <a:ext cx="0" cy="866775"/>
          </a:xfrm>
          <a:prstGeom prst="straightConnector1">
            <a:avLst/>
          </a:prstGeom>
          <a:ln w="381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120932" y="5645279"/>
            <a:ext cx="1584325" cy="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5724128" y="5445224"/>
            <a:ext cx="2808287" cy="40011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000" dirty="0">
                <a:solidFill>
                  <a:srgbClr val="002060"/>
                </a:solidFill>
              </a:rPr>
              <a:t>Information sortie stock</a:t>
            </a:r>
          </a:p>
        </p:txBody>
      </p:sp>
      <p:cxnSp>
        <p:nvCxnSpPr>
          <p:cNvPr id="17" name="Connecteur droit avec flèche 16"/>
          <p:cNvCxnSpPr>
            <a:endCxn id="3" idx="3"/>
          </p:cNvCxnSpPr>
          <p:nvPr/>
        </p:nvCxnSpPr>
        <p:spPr>
          <a:xfrm flipH="1">
            <a:off x="4716413" y="4067196"/>
            <a:ext cx="719686" cy="477054"/>
          </a:xfrm>
          <a:prstGeom prst="straightConnector1">
            <a:avLst/>
          </a:prstGeom>
          <a:ln w="28575">
            <a:solidFill>
              <a:srgbClr val="560A4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3150377" y="6258598"/>
            <a:ext cx="1295400" cy="0"/>
          </a:xfrm>
          <a:prstGeom prst="straightConnector1">
            <a:avLst/>
          </a:prstGeom>
          <a:ln w="381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4529021" y="6053226"/>
            <a:ext cx="4435467" cy="400110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2000" dirty="0">
                <a:solidFill>
                  <a:srgbClr val="002060"/>
                </a:solidFill>
              </a:rPr>
              <a:t>Demande de </a:t>
            </a:r>
            <a:r>
              <a:rPr lang="fr-FR" sz="2000" dirty="0" err="1">
                <a:solidFill>
                  <a:srgbClr val="002060"/>
                </a:solidFill>
              </a:rPr>
              <a:t>renouv</a:t>
            </a:r>
            <a:r>
              <a:rPr lang="fr-FR" sz="2000" dirty="0">
                <a:solidFill>
                  <a:srgbClr val="002060"/>
                </a:solidFill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</a:rPr>
              <a:t>dépot</a:t>
            </a:r>
            <a:r>
              <a:rPr lang="fr-FR" sz="2000" dirty="0" smtClean="0">
                <a:solidFill>
                  <a:srgbClr val="002060"/>
                </a:solidFill>
              </a:rPr>
              <a:t>/stock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13" name="Rectangle avec flèche vers la droite 12"/>
          <p:cNvSpPr/>
          <p:nvPr/>
        </p:nvSpPr>
        <p:spPr>
          <a:xfrm>
            <a:off x="107504" y="1561633"/>
            <a:ext cx="1728192" cy="1944216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2060"/>
                </a:solidFill>
              </a:rPr>
              <a:t>Devra être interfacé avec les différents logiciels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6763086" y="620688"/>
            <a:ext cx="977266" cy="2434088"/>
          </a:xfrm>
          <a:prstGeom prst="curved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7251719" y="1340768"/>
            <a:ext cx="1712769" cy="7906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002060"/>
                </a:solidFill>
              </a:rPr>
              <a:t>Réappro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Avancée du projet à ce jour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280920" cy="5544616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Equipe des préparateurs recrutée: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Intégration dans l’équipe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Formation sur: 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 les DM/DMI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Les modalités de gestion (dépôts, achats, ….)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Environnement médical et paramédical</a:t>
            </a:r>
          </a:p>
          <a:p>
            <a:pPr lvl="2"/>
            <a:r>
              <a:rPr lang="fr-FR" dirty="0" smtClean="0">
                <a:solidFill>
                  <a:srgbClr val="002060"/>
                </a:solidFill>
              </a:rPr>
              <a:t>Etc…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Inventaires dans les BO/PT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Renvoi des gammes plus en marché, nettoyage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Participation à la mise en place de la CIODM : mise à jour des fiches produits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Aide pour les problèmes de traçabilité. 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B050"/>
                </a:solidFill>
              </a:rPr>
              <a:t>Avancée du projet à ce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256584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Logiciel informatique: Module traçabilité des DMI de Gildas (KLS)</a:t>
            </a:r>
          </a:p>
          <a:p>
            <a:pPr marL="36576" indent="0">
              <a:buNone/>
            </a:pPr>
            <a:endParaRPr lang="fr-FR" dirty="0" smtClean="0"/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Cahier des charges rédigé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Logiciel commandé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Analyse fonctionnelle prévue en Janvier </a:t>
            </a:r>
          </a:p>
          <a:p>
            <a:pPr lvl="1"/>
            <a:r>
              <a:rPr lang="fr-FR" dirty="0" smtClean="0">
                <a:solidFill>
                  <a:srgbClr val="002060"/>
                </a:solidFill>
              </a:rPr>
              <a:t>Mise en place du déploiement: d’ici fin 2020? </a:t>
            </a:r>
          </a:p>
          <a:p>
            <a:pPr lvl="1"/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Personnalisé 9">
      <a:dk1>
        <a:srgbClr val="BDE296"/>
      </a:dk1>
      <a:lt1>
        <a:sysClr val="window" lastClr="FFFFFF"/>
      </a:lt1>
      <a:dk2>
        <a:srgbClr val="31859B"/>
      </a:dk2>
      <a:lt2>
        <a:srgbClr val="EEECE1"/>
      </a:lt2>
      <a:accent1>
        <a:srgbClr val="14233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que">
  <a:themeElements>
    <a:clrScheme name="Personnalisé 15">
      <a:dk1>
        <a:srgbClr val="A2D668"/>
      </a:dk1>
      <a:lt1>
        <a:sysClr val="window" lastClr="FFFFFF"/>
      </a:lt1>
      <a:dk2>
        <a:srgbClr val="FFFFFF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841</Words>
  <Application>Microsoft Office PowerPoint</Application>
  <PresentationFormat>Affichage à l'écran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Technique</vt:lpstr>
      <vt:lpstr>1_Technique</vt:lpstr>
      <vt:lpstr>Experience chu bordeaux  securisation circuit tracabilite dmi</vt:lpstr>
      <vt:lpstr>PRESENTATION CHU BORDEAUX</vt:lpstr>
      <vt:lpstr>Problématiques du CHU vis-à-vis de la réglementation</vt:lpstr>
      <vt:lpstr>Problématiques du CHU vis-à-vis de la réglementation</vt:lpstr>
      <vt:lpstr>Problématiques du CHU vis-à-vis de la réglementation</vt:lpstr>
      <vt:lpstr>Projet: sécurisation du circuit de traçabilité des DMI</vt:lpstr>
      <vt:lpstr>Présentation PowerPoint</vt:lpstr>
      <vt:lpstr>Avancée du projet à ce jour</vt:lpstr>
      <vt:lpstr>Avancée du projet à ce jour</vt:lpstr>
      <vt:lpstr>Avancée du projet à ce jour</vt:lpstr>
      <vt:lpstr>Présentation PowerPoint</vt:lpstr>
      <vt:lpstr>Avancée du projet à ce jour</vt:lpstr>
      <vt:lpstr>Avancée du projet à ce jour</vt:lpstr>
      <vt:lpstr>En conclusion </vt:lpstr>
      <vt:lpstr>Discussion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Bertrice LOULIERE</dc:creator>
  <cp:lastModifiedBy>BAUDET Caroline</cp:lastModifiedBy>
  <cp:revision>43</cp:revision>
  <cp:lastPrinted>2020-01-13T09:58:21Z</cp:lastPrinted>
  <dcterms:created xsi:type="dcterms:W3CDTF">2019-11-22T09:24:24Z</dcterms:created>
  <dcterms:modified xsi:type="dcterms:W3CDTF">2020-01-13T16:00:59Z</dcterms:modified>
</cp:coreProperties>
</file>